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7" r:id="rId2"/>
    <p:sldId id="257" r:id="rId3"/>
    <p:sldId id="262" r:id="rId4"/>
    <p:sldId id="261" r:id="rId5"/>
    <p:sldId id="268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9E00"/>
    <a:srgbClr val="003741"/>
    <a:srgbClr val="6AB650"/>
    <a:srgbClr val="009CB4"/>
    <a:srgbClr val="F07814"/>
    <a:srgbClr val="CED9E5"/>
    <a:srgbClr val="00373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459EA-9E68-4B15-ADD3-336A8DAC671A}" type="datetimeFigureOut">
              <a:rPr lang="nl-NL" smtClean="0"/>
              <a:t>13-09-2022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A1BD9-1485-432A-A1B9-E1F7C6F582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112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56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513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319454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245627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4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23665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44265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6AB650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136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107334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onderwij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6AB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99139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413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13674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53029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97549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rgbClr val="00374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87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143444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003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217154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14">
            <a:extLst>
              <a:ext uri="{FF2B5EF4-FFF2-40B4-BE49-F238E27FC236}">
                <a16:creationId xmlns:a16="http://schemas.microsoft.com/office/drawing/2014/main" id="{DA58A6F3-534A-40A0-83C6-89CBA29261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03738"/>
            <a:ext cx="12192000" cy="625426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DDD695A-1081-46FE-92DA-DE89DD3F4C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4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12825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439708"/>
            <a:ext cx="5346700" cy="646331"/>
          </a:xfrm>
        </p:spPr>
        <p:txBody>
          <a:bodyPr anchor="t" anchorCtr="0">
            <a:spAutoFit/>
          </a:bodyPr>
          <a:lstStyle>
            <a:lvl1pPr>
              <a:defRPr/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350009"/>
            <a:ext cx="5346700" cy="35591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1113" y="1543665"/>
            <a:ext cx="5054600" cy="436552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060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and kleurvlak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1540932"/>
            <a:ext cx="6096000" cy="4722439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7700" y="2705101"/>
            <a:ext cx="5359400" cy="32040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0933"/>
            <a:ext cx="6096000" cy="472244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</p:spTree>
    <p:extLst>
      <p:ext uri="{BB962C8B-B14F-4D97-AF65-F5344CB8AC3E}">
        <p14:creationId xmlns:p14="http://schemas.microsoft.com/office/powerpoint/2010/main" val="165975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 kleurvlak - patiëntenz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FC29EB-7314-49D1-BCCF-0C1FC9DD7AFF}"/>
              </a:ext>
            </a:extLst>
          </p:cNvPr>
          <p:cNvSpPr/>
          <p:nvPr userDrawn="1"/>
        </p:nvSpPr>
        <p:spPr>
          <a:xfrm>
            <a:off x="0" y="4360985"/>
            <a:ext cx="12192000" cy="1900987"/>
          </a:xfrm>
          <a:prstGeom prst="rect">
            <a:avLst/>
          </a:prstGeom>
          <a:solidFill>
            <a:srgbClr val="E8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9E529B3-AB90-4577-AB7E-9471B1A4493D}"/>
              </a:ext>
            </a:extLst>
          </p:cNvPr>
          <p:cNvSpPr/>
          <p:nvPr userDrawn="1"/>
        </p:nvSpPr>
        <p:spPr>
          <a:xfrm>
            <a:off x="0" y="6263370"/>
            <a:ext cx="12192000" cy="594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7224" y="4591050"/>
            <a:ext cx="5438775" cy="1428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 en/of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B01829AF-F5A5-489C-90FE-660E14CFD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543050"/>
            <a:ext cx="6096000" cy="28165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1884145"/>
            <a:ext cx="5346700" cy="646331"/>
          </a:xfrm>
        </p:spPr>
        <p:txBody>
          <a:bodyPr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2567F586-9BCF-4F4E-9B12-659A83DECC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43050"/>
            <a:ext cx="6096000" cy="28165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E57F8D3-B0E4-4983-AE22-66D32A27531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6024" y="4600575"/>
            <a:ext cx="5438775" cy="1428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</p:spTree>
    <p:extLst>
      <p:ext uri="{BB962C8B-B14F-4D97-AF65-F5344CB8AC3E}">
        <p14:creationId xmlns:p14="http://schemas.microsoft.com/office/powerpoint/2010/main" val="414109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33C430D-E413-4705-BF87-59067A65F4AD}"/>
              </a:ext>
            </a:extLst>
          </p:cNvPr>
          <p:cNvSpPr/>
          <p:nvPr userDrawn="1"/>
        </p:nvSpPr>
        <p:spPr>
          <a:xfrm>
            <a:off x="0" y="603738"/>
            <a:ext cx="12192000" cy="2825262"/>
          </a:xfrm>
          <a:prstGeom prst="rect">
            <a:avLst/>
          </a:prstGeom>
          <a:solidFill>
            <a:srgbClr val="00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D3611-1177-48EA-A067-CEF0CDB42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143" y="1057047"/>
            <a:ext cx="10776857" cy="1152751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C4A8E8-3E90-4C49-8DE9-AAB8EE4590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15" y="2340428"/>
            <a:ext cx="10776857" cy="653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8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Hier de subtitel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896DCE-6314-4456-ADEB-F5C25B82E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62" y="0"/>
            <a:ext cx="3563547" cy="992580"/>
          </a:xfrm>
          <a:prstGeom prst="rect">
            <a:avLst/>
          </a:prstGeom>
        </p:spPr>
      </p:pic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2DCE008E-4AC9-41CA-AD71-DCFAAF3FCE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330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18372C-9B21-4DA0-8A35-9ACF44B7D0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3100" y="2425655"/>
            <a:ext cx="5346700" cy="37513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Hier een toelichtende tekst.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1072" y="2425655"/>
            <a:ext cx="5148072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2107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kolom - onderz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41DAF-11CD-4D6E-A9E2-F440749B1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100" y="1100092"/>
            <a:ext cx="10766044" cy="1325563"/>
          </a:xfrm>
        </p:spPr>
        <p:txBody>
          <a:bodyPr>
            <a:noAutofit/>
          </a:bodyPr>
          <a:lstStyle>
            <a:lvl1pPr>
              <a:defRPr>
                <a:solidFill>
                  <a:srgbClr val="009CB4"/>
                </a:solidFill>
              </a:defRPr>
            </a:lvl1pPr>
          </a:lstStyle>
          <a:p>
            <a:r>
              <a:rPr lang="nl-NL" dirty="0"/>
              <a:t>Hier de titel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723EE4-8616-4984-A1F0-0582DFEC57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4944" y="2425655"/>
            <a:ext cx="10744200" cy="3751308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 sz="23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nl-NL" dirty="0"/>
              <a:t>Hier een puntenlijst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93DA45-1050-4E5B-B003-C91658D3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Voorbeeld voettekst | juli 2018</a:t>
            </a:r>
          </a:p>
        </p:txBody>
      </p:sp>
    </p:spTree>
    <p:extLst>
      <p:ext uri="{BB962C8B-B14F-4D97-AF65-F5344CB8AC3E}">
        <p14:creationId xmlns:p14="http://schemas.microsoft.com/office/powerpoint/2010/main" val="298274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3CCC1A1E-656A-4AF0-AA4A-4C5B0A9CBB55}"/>
              </a:ext>
            </a:extLst>
          </p:cNvPr>
          <p:cNvSpPr/>
          <p:nvPr userDrawn="1"/>
        </p:nvSpPr>
        <p:spPr>
          <a:xfrm>
            <a:off x="1" y="6271260"/>
            <a:ext cx="12192000" cy="586740"/>
          </a:xfrm>
          <a:prstGeom prst="rect">
            <a:avLst/>
          </a:prstGeom>
          <a:solidFill>
            <a:srgbClr val="CED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05E57A9-EF42-41CC-A2FF-69FC4446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1000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Hier de titel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4C743E-8D29-4316-98AB-B30200D58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00" y="6381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50">
                <a:solidFill>
                  <a:srgbClr val="00373E"/>
                </a:solidFill>
              </a:defRPr>
            </a:lvl1pPr>
          </a:lstStyle>
          <a:p>
            <a:r>
              <a:rPr lang="nl-NL"/>
              <a:t>Voorbeeld voettekst | juli 2018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A6CEDF9-8401-43A2-A4AB-0E7332B8A3EF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13" y="0"/>
            <a:ext cx="495173" cy="101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4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55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E89E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7571" y="1356306"/>
            <a:ext cx="10776857" cy="1152751"/>
          </a:xfrm>
        </p:spPr>
        <p:txBody>
          <a:bodyPr/>
          <a:lstStyle/>
          <a:p>
            <a:pPr algn="ctr"/>
            <a:r>
              <a:rPr lang="nl-NL" dirty="0"/>
              <a:t>ADMINISTER-trial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74536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460" y="612412"/>
            <a:ext cx="10766044" cy="1325563"/>
          </a:xfrm>
        </p:spPr>
        <p:txBody>
          <a:bodyPr/>
          <a:lstStyle/>
          <a:p>
            <a:r>
              <a:rPr lang="en-US" dirty="0"/>
              <a:t>ADMINISTER trial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3425" y="2042477"/>
            <a:ext cx="10809079" cy="4168751"/>
          </a:xfrm>
        </p:spPr>
        <p:txBody>
          <a:bodyPr/>
          <a:lstStyle/>
          <a:p>
            <a:r>
              <a:rPr lang="nl-NL" dirty="0"/>
              <a:t>Populatie: Hartfalen patiënten met een gereduceerde ejectie fractie (</a:t>
            </a:r>
            <a:r>
              <a:rPr lang="nl-NL" dirty="0" err="1"/>
              <a:t>HFrEF</a:t>
            </a:r>
            <a:r>
              <a:rPr lang="nl-NL" dirty="0"/>
              <a:t>) en patiënten met ernstige secundaire MI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Gericht op potentieel verhogen van het aantal patiënten op de aanbevolen medicatiedosis volgens de meest recente </a:t>
            </a:r>
            <a:r>
              <a:rPr lang="nl-NL" dirty="0" err="1"/>
              <a:t>guidelines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Hoge werkbelasting voor zorgmedewerkers ontlasten</a:t>
            </a:r>
          </a:p>
        </p:txBody>
      </p:sp>
    </p:spTree>
    <p:extLst>
      <p:ext uri="{BB962C8B-B14F-4D97-AF65-F5344CB8AC3E}">
        <p14:creationId xmlns:p14="http://schemas.microsoft.com/office/powerpoint/2010/main" val="218696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426" y="138587"/>
            <a:ext cx="10766044" cy="1325563"/>
          </a:xfrm>
        </p:spPr>
        <p:txBody>
          <a:bodyPr/>
          <a:lstStyle/>
          <a:p>
            <a:r>
              <a:rPr lang="en-US" dirty="0"/>
              <a:t>ADMINISTER trial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57790" y="1781762"/>
            <a:ext cx="3674130" cy="4219833"/>
          </a:xfrm>
        </p:spPr>
        <p:txBody>
          <a:bodyPr/>
          <a:lstStyle/>
          <a:p>
            <a:r>
              <a:rPr lang="nl-NL" sz="1800" dirty="0"/>
              <a:t>Digitale “samenvatting” van thuismetingen wordt gestuurd naar cardioloog of verpleegkundige</a:t>
            </a:r>
          </a:p>
          <a:p>
            <a:endParaRPr lang="nl-NL" sz="1800" dirty="0"/>
          </a:p>
          <a:p>
            <a:endParaRPr lang="nl-NL" sz="1800" dirty="0"/>
          </a:p>
          <a:p>
            <a:r>
              <a:rPr lang="nl-NL" sz="1800" dirty="0"/>
              <a:t>VC wordt standaard ingepland. Kan op verzoek van de cardioloog omgezet worden naar een fysiek consult</a:t>
            </a:r>
          </a:p>
          <a:p>
            <a:endParaRPr lang="nl-NL" dirty="0"/>
          </a:p>
        </p:txBody>
      </p:sp>
      <p:pic>
        <p:nvPicPr>
          <p:cNvPr id="4" name="Picture 3" descr="\\amc.intra\users\J\jman\home\My Pictures\schema_RCT_v2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0" y="1590674"/>
            <a:ext cx="8119558" cy="4203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101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3581" y="1105594"/>
            <a:ext cx="2392499" cy="3950524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Geschatte duur: 1 jaar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Streefaantal inclusies:150 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129565"/>
            <a:ext cx="7428806" cy="610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2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4" y="47713"/>
            <a:ext cx="10496169" cy="1325563"/>
          </a:xfrm>
        </p:spPr>
        <p:txBody>
          <a:bodyPr/>
          <a:lstStyle/>
          <a:p>
            <a:r>
              <a:rPr lang="nl-NL" dirty="0"/>
              <a:t>Inclusie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93842" y="1807200"/>
            <a:ext cx="2462125" cy="1832400"/>
            <a:chOff x="11544948" y="-7"/>
            <a:chExt cx="1979669" cy="6553304"/>
          </a:xfrm>
        </p:grpSpPr>
        <p:sp>
          <p:nvSpPr>
            <p:cNvPr id="6" name="Rounded Rectangle 5"/>
            <p:cNvSpPr/>
            <p:nvPr/>
          </p:nvSpPr>
          <p:spPr>
            <a:xfrm>
              <a:off x="11546377" y="0"/>
              <a:ext cx="1978240" cy="6553297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ounded Rectangle 4"/>
            <p:cNvSpPr txBox="1"/>
            <p:nvPr/>
          </p:nvSpPr>
          <p:spPr>
            <a:xfrm>
              <a:off x="11544948" y="-7"/>
              <a:ext cx="1978240" cy="655329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600" dirty="0">
                  <a:solidFill>
                    <a:schemeClr val="bg1"/>
                  </a:solidFill>
                </a:rPr>
                <a:t>Patiënten met de </a:t>
              </a:r>
              <a:r>
                <a:rPr lang="nl-NL" sz="1600" dirty="0" err="1">
                  <a:solidFill>
                    <a:schemeClr val="bg1"/>
                  </a:solidFill>
                </a:rPr>
                <a:t>novo</a:t>
              </a:r>
              <a:r>
                <a:rPr lang="nl-NL" sz="1600" dirty="0">
                  <a:solidFill>
                    <a:schemeClr val="bg1"/>
                  </a:solidFill>
                </a:rPr>
                <a:t> hartfalen worden gescreend</a:t>
              </a:r>
              <a:endParaRPr lang="en-US" sz="16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ight Arrow 7"/>
          <p:cNvSpPr/>
          <p:nvPr/>
        </p:nvSpPr>
        <p:spPr>
          <a:xfrm>
            <a:off x="4253851" y="2551472"/>
            <a:ext cx="806334" cy="479718"/>
          </a:xfrm>
          <a:prstGeom prst="rightArrow">
            <a:avLst>
              <a:gd name="adj1" fmla="val 49810"/>
              <a:gd name="adj2" fmla="val 6094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33471" y="1807200"/>
            <a:ext cx="2485477" cy="1832094"/>
            <a:chOff x="11546377" y="0"/>
            <a:chExt cx="1998445" cy="6660606"/>
          </a:xfrm>
        </p:grpSpPr>
        <p:sp>
          <p:nvSpPr>
            <p:cNvPr id="10" name="Rounded Rectangle 9"/>
            <p:cNvSpPr/>
            <p:nvPr/>
          </p:nvSpPr>
          <p:spPr>
            <a:xfrm>
              <a:off x="11546377" y="0"/>
              <a:ext cx="1978240" cy="6553297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ounded Rectangle 4"/>
            <p:cNvSpPr txBox="1"/>
            <p:nvPr/>
          </p:nvSpPr>
          <p:spPr>
            <a:xfrm>
              <a:off x="11566582" y="107309"/>
              <a:ext cx="1978240" cy="655329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600" dirty="0">
                  <a:solidFill>
                    <a:schemeClr val="bg1"/>
                  </a:solidFill>
                </a:rPr>
                <a:t>De behandelaar wordt gevraagd of dit potentieel een goede patiënt is voor inclusie</a:t>
              </a:r>
              <a:endParaRPr lang="en-US" sz="16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580610" y="1807200"/>
            <a:ext cx="2485477" cy="1832400"/>
            <a:chOff x="11526172" y="-4"/>
            <a:chExt cx="1998445" cy="6553301"/>
          </a:xfrm>
        </p:grpSpPr>
        <p:sp>
          <p:nvSpPr>
            <p:cNvPr id="14" name="Rounded Rectangle 13"/>
            <p:cNvSpPr/>
            <p:nvPr/>
          </p:nvSpPr>
          <p:spPr>
            <a:xfrm>
              <a:off x="11546377" y="0"/>
              <a:ext cx="1978240" cy="6553297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ed Rectangle 4"/>
            <p:cNvSpPr txBox="1"/>
            <p:nvPr/>
          </p:nvSpPr>
          <p:spPr>
            <a:xfrm>
              <a:off x="11526172" y="-4"/>
              <a:ext cx="1978240" cy="655329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algn="ctr"/>
              <a:r>
                <a:rPr lang="nl-NL" sz="1600" dirty="0">
                  <a:solidFill>
                    <a:schemeClr val="bg1"/>
                  </a:solidFill>
                </a:rPr>
                <a:t>Eerst volgt een fysiek consult. Daarna zullen vervolgconsulten bij voorkeur digitaal plaatsvinden in de interventiegroep.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93843" y="3988800"/>
            <a:ext cx="2510605" cy="1861612"/>
            <a:chOff x="11546377" y="0"/>
            <a:chExt cx="2018649" cy="6767919"/>
          </a:xfrm>
        </p:grpSpPr>
        <p:sp>
          <p:nvSpPr>
            <p:cNvPr id="17" name="Rounded Rectangle 16"/>
            <p:cNvSpPr/>
            <p:nvPr/>
          </p:nvSpPr>
          <p:spPr>
            <a:xfrm>
              <a:off x="11546377" y="0"/>
              <a:ext cx="1978240" cy="6553297"/>
            </a:xfrm>
            <a:prstGeom prst="roundRect">
              <a:avLst>
                <a:gd name="adj" fmla="val 10000"/>
              </a:avLst>
            </a:prstGeom>
            <a:solidFill>
              <a:srgbClr val="0C7EC9"/>
            </a:solidFill>
            <a:ln>
              <a:solidFill>
                <a:srgbClr val="0C7EC9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ounded Rectangle 4"/>
            <p:cNvSpPr txBox="1"/>
            <p:nvPr/>
          </p:nvSpPr>
          <p:spPr>
            <a:xfrm>
              <a:off x="11586786" y="214622"/>
              <a:ext cx="1978240" cy="655329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600" dirty="0">
                  <a:solidFill>
                    <a:schemeClr val="bg1"/>
                  </a:solidFill>
                </a:rPr>
                <a:t>Bestaande hartfalen patiënten worden door de onderzoeker gescreend</a:t>
              </a:r>
              <a:endParaRPr lang="en-US" sz="16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4270128" y="4700953"/>
            <a:ext cx="806334" cy="479718"/>
          </a:xfrm>
          <a:prstGeom prst="rightArrow">
            <a:avLst>
              <a:gd name="adj1" fmla="val 49810"/>
              <a:gd name="adj2" fmla="val 60947"/>
            </a:avLst>
          </a:prstGeom>
          <a:solidFill>
            <a:srgbClr val="E89E00"/>
          </a:solidFill>
          <a:ln>
            <a:solidFill>
              <a:srgbClr val="E8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142142" y="3990014"/>
            <a:ext cx="2510605" cy="1861612"/>
            <a:chOff x="11546377" y="0"/>
            <a:chExt cx="2018649" cy="6767919"/>
          </a:xfrm>
        </p:grpSpPr>
        <p:sp>
          <p:nvSpPr>
            <p:cNvPr id="21" name="Rounded Rectangle 20"/>
            <p:cNvSpPr/>
            <p:nvPr/>
          </p:nvSpPr>
          <p:spPr>
            <a:xfrm>
              <a:off x="11546377" y="0"/>
              <a:ext cx="1978240" cy="6553297"/>
            </a:xfrm>
            <a:prstGeom prst="roundRect">
              <a:avLst>
                <a:gd name="adj" fmla="val 10000"/>
              </a:avLst>
            </a:prstGeom>
            <a:solidFill>
              <a:srgbClr val="0C7EC9"/>
            </a:solidFill>
            <a:ln>
              <a:solidFill>
                <a:srgbClr val="0C7EC9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ounded Rectangle 4"/>
            <p:cNvSpPr txBox="1"/>
            <p:nvPr/>
          </p:nvSpPr>
          <p:spPr>
            <a:xfrm>
              <a:off x="11586786" y="214622"/>
              <a:ext cx="1978240" cy="655329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600" dirty="0">
                  <a:solidFill>
                    <a:schemeClr val="bg1"/>
                  </a:solidFill>
                </a:rPr>
                <a:t>De behandelaar wordt benaderd voor inclusie</a:t>
              </a:r>
              <a:endParaRPr lang="en-US" sz="16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590441" y="3989071"/>
            <a:ext cx="2510605" cy="1861612"/>
            <a:chOff x="11546377" y="0"/>
            <a:chExt cx="2018649" cy="6767919"/>
          </a:xfrm>
        </p:grpSpPr>
        <p:sp>
          <p:nvSpPr>
            <p:cNvPr id="25" name="Rounded Rectangle 24"/>
            <p:cNvSpPr/>
            <p:nvPr/>
          </p:nvSpPr>
          <p:spPr>
            <a:xfrm>
              <a:off x="11546377" y="0"/>
              <a:ext cx="1978240" cy="6553297"/>
            </a:xfrm>
            <a:prstGeom prst="roundRect">
              <a:avLst>
                <a:gd name="adj" fmla="val 10000"/>
              </a:avLst>
            </a:prstGeom>
            <a:solidFill>
              <a:srgbClr val="0C7EC9"/>
            </a:solidFill>
            <a:ln>
              <a:solidFill>
                <a:srgbClr val="0C7EC9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ounded Rectangle 4"/>
            <p:cNvSpPr txBox="1"/>
            <p:nvPr/>
          </p:nvSpPr>
          <p:spPr>
            <a:xfrm>
              <a:off x="11586786" y="214622"/>
              <a:ext cx="1978240" cy="655329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algn="ctr"/>
              <a:r>
                <a:rPr lang="nl-NL" sz="1600" dirty="0">
                  <a:solidFill>
                    <a:schemeClr val="bg1"/>
                  </a:solidFill>
                </a:rPr>
                <a:t>Het eerst geplande consult wordt een digitaal consult voor de interventiearm</a:t>
              </a:r>
            </a:p>
          </p:txBody>
        </p:sp>
      </p:grpSp>
      <p:sp>
        <p:nvSpPr>
          <p:cNvPr id="28" name="Right Arrow 27"/>
          <p:cNvSpPr/>
          <p:nvPr/>
        </p:nvSpPr>
        <p:spPr>
          <a:xfrm>
            <a:off x="7703004" y="4700010"/>
            <a:ext cx="806334" cy="479718"/>
          </a:xfrm>
          <a:prstGeom prst="rightArrow">
            <a:avLst>
              <a:gd name="adj1" fmla="val 49810"/>
              <a:gd name="adj2" fmla="val 60947"/>
            </a:avLst>
          </a:prstGeom>
          <a:solidFill>
            <a:srgbClr val="E89E00"/>
          </a:solidFill>
          <a:ln>
            <a:solidFill>
              <a:srgbClr val="E8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7733850" y="2533169"/>
            <a:ext cx="806334" cy="479718"/>
          </a:xfrm>
          <a:prstGeom prst="rightArrow">
            <a:avLst>
              <a:gd name="adj1" fmla="val 49810"/>
              <a:gd name="adj2" fmla="val 6094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3425" y="1603760"/>
            <a:ext cx="10820400" cy="220623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tangle 31"/>
          <p:cNvSpPr/>
          <p:nvPr/>
        </p:nvSpPr>
        <p:spPr>
          <a:xfrm>
            <a:off x="733425" y="3809039"/>
            <a:ext cx="10820400" cy="2172661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TextBox 32"/>
          <p:cNvSpPr txBox="1"/>
          <p:nvPr/>
        </p:nvSpPr>
        <p:spPr>
          <a:xfrm>
            <a:off x="895044" y="2120945"/>
            <a:ext cx="571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1180" y="4432980"/>
            <a:ext cx="571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>
                <a:solidFill>
                  <a:srgbClr val="FFC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7031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msterdam UMC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sterdamUMC.potx" id="{91FEFCCD-0BDC-4B57-B7FB-E2FF7E5D6731}" vid="{B9EBA2E9-AD7F-4176-960C-D6582B82209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AmsterdamUMC</Template>
  <TotalTime>16374</TotalTime>
  <Words>148</Words>
  <Application>Microsoft Macintosh PowerPoint</Application>
  <PresentationFormat>Breedbeeld</PresentationFormat>
  <Paragraphs>28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Trebuchet MS</vt:lpstr>
      <vt:lpstr>Kantoorthema</vt:lpstr>
      <vt:lpstr>ADMINISTER-trial</vt:lpstr>
      <vt:lpstr>ADMINISTER trial</vt:lpstr>
      <vt:lpstr>ADMINISTER trial</vt:lpstr>
      <vt:lpstr>PowerPoint-presentatie</vt:lpstr>
      <vt:lpstr>Inclusie</vt:lpstr>
    </vt:vector>
  </TitlesOfParts>
  <Company>AMC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VC trial</dc:title>
  <dc:creator>Man, J.P. (Jelle)</dc:creator>
  <cp:lastModifiedBy>Mark Schuuring</cp:lastModifiedBy>
  <cp:revision>31</cp:revision>
  <dcterms:created xsi:type="dcterms:W3CDTF">2022-02-17T07:58:35Z</dcterms:created>
  <dcterms:modified xsi:type="dcterms:W3CDTF">2022-09-13T12:44:36Z</dcterms:modified>
</cp:coreProperties>
</file>